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318" r:id="rId25"/>
    <p:sldId id="319" r:id="rId26"/>
    <p:sldId id="294" r:id="rId27"/>
    <p:sldId id="267" r:id="rId28"/>
    <p:sldId id="317" r:id="rId29"/>
    <p:sldId id="268" r:id="rId30"/>
    <p:sldId id="269" r:id="rId31"/>
    <p:sldId id="270" r:id="rId32"/>
    <p:sldId id="271" r:id="rId33"/>
    <p:sldId id="272" r:id="rId34"/>
    <p:sldId id="314" r:id="rId35"/>
    <p:sldId id="315" r:id="rId36"/>
    <p:sldId id="316" r:id="rId37"/>
    <p:sldId id="274" r:id="rId38"/>
    <p:sldId id="275" r:id="rId39"/>
    <p:sldId id="276" r:id="rId40"/>
    <p:sldId id="277" r:id="rId41"/>
    <p:sldId id="278" r:id="rId42"/>
    <p:sldId id="295" r:id="rId43"/>
    <p:sldId id="296" r:id="rId44"/>
    <p:sldId id="297" r:id="rId45"/>
    <p:sldId id="299" r:id="rId46"/>
    <p:sldId id="298" r:id="rId47"/>
    <p:sldId id="300" r:id="rId48"/>
    <p:sldId id="305" r:id="rId49"/>
    <p:sldId id="311" r:id="rId50"/>
    <p:sldId id="312" r:id="rId51"/>
    <p:sldId id="313" r:id="rId52"/>
    <p:sldId id="279" r:id="rId53"/>
    <p:sldId id="280" r:id="rId54"/>
    <p:sldId id="284" r:id="rId55"/>
    <p:sldId id="282" r:id="rId56"/>
    <p:sldId id="283" r:id="rId57"/>
    <p:sldId id="285" r:id="rId58"/>
    <p:sldId id="286" r:id="rId59"/>
    <p:sldId id="308" r:id="rId60"/>
    <p:sldId id="309" r:id="rId61"/>
    <p:sldId id="310" r:id="rId62"/>
    <p:sldId id="320" r:id="rId63"/>
    <p:sldId id="287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318"/>
            <p14:sldId id="319"/>
            <p14:sldId id="294"/>
            <p14:sldId id="267"/>
            <p14:sldId id="317"/>
            <p14:sldId id="268"/>
            <p14:sldId id="269"/>
            <p14:sldId id="270"/>
            <p14:sldId id="271"/>
            <p14:sldId id="272"/>
            <p14:sldId id="314"/>
            <p14:sldId id="315"/>
            <p14:sldId id="316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32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98" d="100"/>
          <a:sy n="98" d="100"/>
        </p:scale>
        <p:origin x="75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friendly.github.io/VisMLM-course/R/install-vismlm-pkgs.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8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 </a:t>
                </a:r>
                <a:r>
                  <a:rPr lang="en-US" sz="2400" b="0" dirty="0"/>
                  <a:t> </a:t>
                </a:r>
                <a:endParaRPr lang="en-US" sz="2400" b="0" baseline="-25000" dirty="0"/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Linear </a:t>
            </a:r>
            <a:r>
              <a:rPr lang="en-US"/>
              <a:t>models review</a:t>
            </a:r>
            <a:endParaRPr lang="en-US" dirty="0"/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Data plots:</a:t>
            </a:r>
          </a:p>
          <a:p>
            <a:pPr lvl="1"/>
            <a:r>
              <a:rPr lang="en-US" sz="2400" dirty="0"/>
              <a:t>plot response (y) vs. predictors, with smooth summaries</a:t>
            </a:r>
          </a:p>
          <a:p>
            <a:pPr lvl="1"/>
            <a:r>
              <a:rPr lang="en-US" sz="2400" dirty="0"/>
              <a:t>scatterplot matrix --- all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80DB-16FB-4AB2-9398-25100BC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3488122"/>
            <a:ext cx="4356579" cy="297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99A27-D9AF-4A40-8D45-BD16C357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65893"/>
            <a:ext cx="3116293" cy="3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sz="2400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vs. predictors,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sz="2400" dirty="0"/>
                  <a:t> for variables not shown.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DEFAA-E74C-4876-A646-E48B9F591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1" y="3134673"/>
            <a:ext cx="4061718" cy="32469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8B4710-552B-4657-BE74-01B5A674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23" y="3050095"/>
            <a:ext cx="3913377" cy="33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Diagnostic plots</a:t>
            </a:r>
          </a:p>
          <a:p>
            <a:pPr lvl="1"/>
            <a:r>
              <a:rPr lang="en-US" sz="2400" dirty="0"/>
              <a:t>N QQ plot: normality of residuals? outliers?</a:t>
            </a:r>
          </a:p>
          <a:p>
            <a:pPr lvl="1"/>
            <a:r>
              <a:rPr lang="en-US" sz="2400" dirty="0"/>
              <a:t>Influence plots: leverage &amp; outliers</a:t>
            </a:r>
          </a:p>
          <a:p>
            <a:pPr lvl="1"/>
            <a:r>
              <a:rPr lang="en-US" sz="2400" dirty="0"/>
              <a:t>Spread-level plots (non-constant variance?)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08D1-986B-4E11-BEA9-AA65105F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92644"/>
            <a:ext cx="4605690" cy="37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C:\Users\friendly\Dropbox\Documents\SCS\VisMLM-course\fig\logos\car-hex.png">
            <a:extLst>
              <a:ext uri="{FF2B5EF4-FFF2-40B4-BE49-F238E27FC236}">
                <a16:creationId xmlns:a16="http://schemas.microsoft.com/office/drawing/2014/main" id="{0A7F829B-C6E8-4C3D-9589-FA7ECEFA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19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friendly\Dropbox\Documents\SCS\VisMLM-course\fig\logos\effects-hex.png">
            <a:extLst>
              <a:ext uri="{FF2B5EF4-FFF2-40B4-BE49-F238E27FC236}">
                <a16:creationId xmlns:a16="http://schemas.microsoft.com/office/drawing/2014/main" id="{7661E51A-5833-400E-93BC-63AF6675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787" y="2274651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to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8140C-ED01-47B7-A1E8-04B6B345E1C8}"/>
              </a:ext>
            </a:extLst>
          </p:cNvPr>
          <p:cNvCxnSpPr/>
          <p:nvPr/>
        </p:nvCxnSpPr>
        <p:spPr>
          <a:xfrm>
            <a:off x="1600200" y="4267200"/>
            <a:ext cx="3962400" cy="5262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53340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9"/>
              </a:rPr>
              <a:t>https://friendly.github.io/VisMLM-course/R/install-vismlm-pkgs.r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       </a:t>
            </a:r>
            <a:r>
              <a:rPr lang="en-US" sz="1400" dirty="0">
                <a:solidFill>
                  <a:srgbClr val="00B050"/>
                </a:solidFill>
                <a:latin typeface="Lucida Console" pitchFamily="49" charset="0"/>
              </a:rPr>
              <a:t># plot on log scale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556D-D341-4A81-B4C1-2D98CB04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FC0C7-2BB1-44CB-9602-14FC45C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952D-BE03-434F-8EF3-2487D6364331}"/>
              </a:ext>
            </a:extLst>
          </p:cNvPr>
          <p:cNvSpPr txBox="1"/>
          <p:nvPr/>
        </p:nvSpPr>
        <p:spPr>
          <a:xfrm>
            <a:off x="457200" y="1751710"/>
            <a:ext cx="82296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(mod0, </a:t>
            </a:r>
            <a:r>
              <a:rPr lang="en-US" dirty="0" err="1"/>
              <a:t>col.pts</a:t>
            </a:r>
            <a:r>
              <a:rPr lang="en-US" dirty="0"/>
              <a:t>="red",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(mod1, add=TRUE, </a:t>
            </a:r>
            <a:r>
              <a:rPr lang="en-US" dirty="0" err="1"/>
              <a:t>col.pts</a:t>
            </a:r>
            <a:r>
              <a:rPr lang="en-US" dirty="0"/>
              <a:t>="blue",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2011-FC7C-4951-9DA1-E69D62BAD44A}"/>
              </a:ext>
            </a:extLst>
          </p:cNvPr>
          <p:cNvSpPr txBox="1"/>
          <p:nvPr/>
        </p:nvSpPr>
        <p:spPr>
          <a:xfrm>
            <a:off x="4572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of coefficients with CI often more informative that tables</a:t>
            </a:r>
          </a:p>
        </p:txBody>
      </p: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982775A-620F-4B69-AFEC-F91DEA82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66" y="2679206"/>
            <a:ext cx="4619048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277D4-C2EB-4C44-8949-5238A546C1A3}"/>
              </a:ext>
            </a:extLst>
          </p:cNvPr>
          <p:cNvSpPr txBox="1"/>
          <p:nvPr/>
        </p:nvSpPr>
        <p:spPr>
          <a:xfrm>
            <a:off x="5334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plots raw coefficients, and the </a:t>
            </a:r>
            <a:r>
              <a:rPr lang="en-US" dirty="0" err="1"/>
              <a:t>Xs</a:t>
            </a:r>
            <a:r>
              <a:rPr lang="en-US" dirty="0"/>
              <a:t> are on different scales, so effect of income doesn’t appear significant.</a:t>
            </a:r>
          </a:p>
        </p:txBody>
      </p:sp>
    </p:spTree>
    <p:extLst>
      <p:ext uri="{BB962C8B-B14F-4D97-AF65-F5344CB8AC3E}">
        <p14:creationId xmlns:p14="http://schemas.microsoft.com/office/powerpoint/2010/main" val="789126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allows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9D528-7AC8-4DBB-8078-38A7B4E2820D}"/>
              </a:ext>
            </a:extLst>
          </p:cNvPr>
          <p:cNvSpPr txBox="1"/>
          <p:nvPr/>
        </p:nvSpPr>
        <p:spPr>
          <a:xfrm>
            <a:off x="457200" y="58674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education &amp; income are involved in this simple model.</a:t>
            </a:r>
          </a:p>
          <a:p>
            <a:r>
              <a:rPr lang="en-US" dirty="0"/>
              <a:t>Other controls allow setting classification details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not</a:t>
            </a:r>
            <a:r>
              <a:rPr lang="en-US" sz="2400" dirty="0">
                <a:sym typeface="Symbol"/>
              </a:rPr>
              <a:t>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DBE1E-26BE-4EE9-900C-936B9C42087C}"/>
              </a:ext>
            </a:extLst>
          </p:cNvPr>
          <p:cNvSpPr txBox="1"/>
          <p:nvPr/>
        </p:nvSpPr>
        <p:spPr>
          <a:xfrm>
            <a:off x="1676400" y="2777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6CAC1-D40F-4849-9C6A-90AB1EBDA647}"/>
              </a:ext>
            </a:extLst>
          </p:cNvPr>
          <p:cNvSpPr txBox="1"/>
          <p:nvPr/>
        </p:nvSpPr>
        <p:spPr>
          <a:xfrm>
            <a:off x="1295400" y="3505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95F8C-EC51-4658-97A8-5E23CD783313}"/>
              </a:ext>
            </a:extLst>
          </p:cNvPr>
          <p:cNvSpPr txBox="1"/>
          <p:nvPr/>
        </p:nvSpPr>
        <p:spPr>
          <a:xfrm>
            <a:off x="2611589" y="4953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4097-39B5-401B-83C7-F5398430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performance package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D3699E1-3647-4C28-B208-034D08CD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08" y="1828800"/>
            <a:ext cx="5868571" cy="448190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41303-0863-4AC8-8069-51C45139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D2C3F-CFCE-42A8-B1D1-229AD72B61DE}"/>
              </a:ext>
            </a:extLst>
          </p:cNvPr>
          <p:cNvSpPr txBox="1"/>
          <p:nvPr/>
        </p:nvSpPr>
        <p:spPr>
          <a:xfrm>
            <a:off x="457200" y="1219200"/>
            <a:ext cx="24384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library(performance)</a:t>
            </a:r>
          </a:p>
          <a:p>
            <a:r>
              <a:rPr lang="en-US" dirty="0" err="1"/>
              <a:t>check_model</a:t>
            </a:r>
            <a:r>
              <a:rPr lang="en-US" dirty="0"/>
              <a:t>(mod0)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70B83-2339-4625-99CE-FA6250CA693E}"/>
              </a:ext>
            </a:extLst>
          </p:cNvPr>
          <p:cNvSpPr txBox="1"/>
          <p:nvPr/>
        </p:nvSpPr>
        <p:spPr>
          <a:xfrm>
            <a:off x="457200" y="2438400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package gives all the standard plots plus some others</a:t>
            </a:r>
          </a:p>
          <a:p>
            <a:endParaRPr lang="en-US" dirty="0"/>
          </a:p>
          <a:p>
            <a:r>
              <a:rPr lang="en-US" dirty="0"/>
              <a:t>Captions indicate what should be seen for a good model</a:t>
            </a:r>
          </a:p>
        </p:txBody>
      </p:sp>
    </p:spTree>
    <p:extLst>
      <p:ext uri="{BB962C8B-B14F-4D97-AF65-F5344CB8AC3E}">
        <p14:creationId xmlns:p14="http://schemas.microsoft.com/office/powerpoint/2010/main" val="2932737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2798325"/>
            <a:ext cx="1981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</a:t>
            </a:r>
            <a:r>
              <a:rPr lang="en-US" sz="1600" dirty="0">
                <a:solidFill>
                  <a:srgbClr val="FF0000"/>
                </a:solidFill>
              </a:rPr>
              <a:t>standardized coefficient</a:t>
            </a:r>
            <a:r>
              <a:rPr lang="en-US" sz="1600" dirty="0"/>
              <a:t> with 95% CI</a:t>
            </a:r>
          </a:p>
          <a:p>
            <a:endParaRPr lang="en-US" sz="1600" dirty="0"/>
          </a:p>
          <a:p>
            <a:r>
              <a:rPr lang="en-US" sz="1600" dirty="0"/>
              <a:t>Factors (Country, sector) are shown relative to the baseline category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4758</Words>
  <Application>Microsoft Office PowerPoint</Application>
  <PresentationFormat>On-screen Show (4:3)</PresentationFormat>
  <Paragraphs>657</Paragraphs>
  <Slides>63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Plots for linear models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Try log(income)</vt:lpstr>
      <vt:lpstr>Stratify by type?</vt:lpstr>
      <vt:lpstr>Scatterplot matrix</vt:lpstr>
      <vt:lpstr>Fit a simple model</vt:lpstr>
      <vt:lpstr>Fit a more complex model</vt:lpstr>
      <vt:lpstr>Coefficient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performance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Linear Models:  An R Bag of Tricks Session 1: Getting Started</dc:title>
  <dc:creator>Michael L Friendly</dc:creator>
  <cp:lastModifiedBy>Michael L Friendly</cp:lastModifiedBy>
  <cp:revision>1</cp:revision>
  <dcterms:created xsi:type="dcterms:W3CDTF">2021-11-03T14:34:50Z</dcterms:created>
  <dcterms:modified xsi:type="dcterms:W3CDTF">2021-11-03T14:45:31Z</dcterms:modified>
</cp:coreProperties>
</file>